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2" r:id="rId4"/>
    <p:sldMasterId id="2147483655" r:id="rId5"/>
  </p:sldMasterIdLst>
  <p:notesMasterIdLst>
    <p:notesMasterId r:id="rId88"/>
  </p:notesMasterIdLst>
  <p:handoutMasterIdLst>
    <p:handoutMasterId r:id="rId89"/>
  </p:handoutMasterIdLst>
  <p:sldIdLst>
    <p:sldId id="599" r:id="rId6"/>
    <p:sldId id="600" r:id="rId7"/>
    <p:sldId id="601" r:id="rId8"/>
    <p:sldId id="657" r:id="rId9"/>
    <p:sldId id="658" r:id="rId10"/>
    <p:sldId id="726" r:id="rId11"/>
    <p:sldId id="659" r:id="rId12"/>
    <p:sldId id="639" r:id="rId13"/>
    <p:sldId id="660" r:id="rId14"/>
    <p:sldId id="661" r:id="rId15"/>
    <p:sldId id="662" r:id="rId16"/>
    <p:sldId id="727" r:id="rId17"/>
    <p:sldId id="663" r:id="rId18"/>
    <p:sldId id="664" r:id="rId19"/>
    <p:sldId id="640" r:id="rId20"/>
    <p:sldId id="666" r:id="rId21"/>
    <p:sldId id="732" r:id="rId22"/>
    <p:sldId id="669" r:id="rId23"/>
    <p:sldId id="641" r:id="rId24"/>
    <p:sldId id="670" r:id="rId25"/>
    <p:sldId id="672" r:id="rId26"/>
    <p:sldId id="673" r:id="rId27"/>
    <p:sldId id="674" r:id="rId28"/>
    <p:sldId id="675" r:id="rId29"/>
    <p:sldId id="671" r:id="rId30"/>
    <p:sldId id="676" r:id="rId31"/>
    <p:sldId id="677" r:id="rId32"/>
    <p:sldId id="678" r:id="rId33"/>
    <p:sldId id="729" r:id="rId34"/>
    <p:sldId id="679" r:id="rId35"/>
    <p:sldId id="642" r:id="rId36"/>
    <p:sldId id="680" r:id="rId37"/>
    <p:sldId id="681" r:id="rId38"/>
    <p:sldId id="682" r:id="rId39"/>
    <p:sldId id="683" r:id="rId40"/>
    <p:sldId id="684" r:id="rId41"/>
    <p:sldId id="685" r:id="rId42"/>
    <p:sldId id="686" r:id="rId43"/>
    <p:sldId id="643" r:id="rId44"/>
    <p:sldId id="687" r:id="rId45"/>
    <p:sldId id="688" r:id="rId46"/>
    <p:sldId id="689" r:id="rId47"/>
    <p:sldId id="690" r:id="rId48"/>
    <p:sldId id="691" r:id="rId49"/>
    <p:sldId id="695" r:id="rId50"/>
    <p:sldId id="696" r:id="rId51"/>
    <p:sldId id="733" r:id="rId52"/>
    <p:sldId id="734" r:id="rId53"/>
    <p:sldId id="735" r:id="rId54"/>
    <p:sldId id="697" r:id="rId55"/>
    <p:sldId id="698" r:id="rId56"/>
    <p:sldId id="699" r:id="rId57"/>
    <p:sldId id="700" r:id="rId58"/>
    <p:sldId id="730" r:id="rId59"/>
    <p:sldId id="701" r:id="rId60"/>
    <p:sldId id="644" r:id="rId61"/>
    <p:sldId id="702" r:id="rId62"/>
    <p:sldId id="703" r:id="rId63"/>
    <p:sldId id="704" r:id="rId64"/>
    <p:sldId id="705" r:id="rId65"/>
    <p:sldId id="706" r:id="rId66"/>
    <p:sldId id="707" r:id="rId67"/>
    <p:sldId id="708" r:id="rId68"/>
    <p:sldId id="709" r:id="rId69"/>
    <p:sldId id="710" r:id="rId70"/>
    <p:sldId id="711" r:id="rId71"/>
    <p:sldId id="712" r:id="rId72"/>
    <p:sldId id="713" r:id="rId73"/>
    <p:sldId id="714" r:id="rId74"/>
    <p:sldId id="645" r:id="rId75"/>
    <p:sldId id="715" r:id="rId76"/>
    <p:sldId id="718" r:id="rId77"/>
    <p:sldId id="719" r:id="rId78"/>
    <p:sldId id="720" r:id="rId79"/>
    <p:sldId id="721" r:id="rId80"/>
    <p:sldId id="717" r:id="rId81"/>
    <p:sldId id="722" r:id="rId82"/>
    <p:sldId id="723" r:id="rId83"/>
    <p:sldId id="724" r:id="rId84"/>
    <p:sldId id="725" r:id="rId85"/>
    <p:sldId id="731" r:id="rId86"/>
    <p:sldId id="638" r:id="rId87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rl@itcast.cn" initials="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0FF"/>
    <a:srgbClr val="B3D9FF"/>
    <a:srgbClr val="EBF5FF"/>
    <a:srgbClr val="FF5F49"/>
    <a:srgbClr val="79AFFF"/>
    <a:srgbClr val="EBD9FF"/>
    <a:srgbClr val="FBD5D5"/>
    <a:srgbClr val="17375E"/>
    <a:srgbClr val="EFF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8"/>
    <p:restoredTop sz="94463"/>
  </p:normalViewPr>
  <p:slideViewPr>
    <p:cSldViewPr>
      <p:cViewPr>
        <p:scale>
          <a:sx n="200" d="100"/>
          <a:sy n="200" d="100"/>
        </p:scale>
        <p:origin x="1264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3" Type="http://schemas.openxmlformats.org/officeDocument/2006/relationships/commentAuthors" Target="commentAuthors.xml"/><Relationship Id="rId92" Type="http://schemas.openxmlformats.org/officeDocument/2006/relationships/tableStyles" Target="tableStyles.xml"/><Relationship Id="rId91" Type="http://schemas.openxmlformats.org/officeDocument/2006/relationships/viewProps" Target="viewProps.xml"/><Relationship Id="rId90" Type="http://schemas.openxmlformats.org/officeDocument/2006/relationships/presProps" Target="presProps.xml"/><Relationship Id="rId9" Type="http://schemas.openxmlformats.org/officeDocument/2006/relationships/slide" Target="slides/slide4.xml"/><Relationship Id="rId89" Type="http://schemas.openxmlformats.org/officeDocument/2006/relationships/handoutMaster" Target="handoutMasters/handoutMaster1.xml"/><Relationship Id="rId88" Type="http://schemas.openxmlformats.org/officeDocument/2006/relationships/notesMaster" Target="notesMasters/notesMaster1.xml"/><Relationship Id="rId87" Type="http://schemas.openxmlformats.org/officeDocument/2006/relationships/slide" Target="slides/slide82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80" Type="http://schemas.openxmlformats.org/officeDocument/2006/relationships/slide" Target="slides/slide75.xml"/><Relationship Id="rId8" Type="http://schemas.openxmlformats.org/officeDocument/2006/relationships/slide" Target="slides/slide3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2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B71F79F-4065-CD4F-B030-8AC9BC5EDD8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3D60977-06C0-474F-AF9C-D6EAEC0E5E4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/>
            </a:lvl1pPr>
          </a:lstStyle>
          <a:p>
            <a:pPr>
              <a:defRPr/>
            </a:pPr>
            <a:fld id="{C49E8CC4-97BD-D24C-B341-9DDAC8C5942D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/>
            </a:lvl1pPr>
          </a:lstStyle>
          <a:p>
            <a:pPr>
              <a:defRPr/>
            </a:pPr>
            <a:fld id="{A14D5F60-C347-6D40-8E94-8EE9446EB09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emf"/><Relationship Id="rId8" Type="http://schemas.openxmlformats.org/officeDocument/2006/relationships/image" Target="../media/image7.emf"/><Relationship Id="rId7" Type="http://schemas.openxmlformats.org/officeDocument/2006/relationships/image" Target="../media/image6.emf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Relationship Id="rId3" Type="http://schemas.openxmlformats.org/officeDocument/2006/relationships/image" Target="../media/image2.emf"/><Relationship Id="rId20" Type="http://schemas.openxmlformats.org/officeDocument/2006/relationships/theme" Target="../theme/theme1.xml"/><Relationship Id="rId2" Type="http://schemas.openxmlformats.org/officeDocument/2006/relationships/image" Target="../media/image1.emf"/><Relationship Id="rId19" Type="http://schemas.openxmlformats.org/officeDocument/2006/relationships/image" Target="../media/image18.emf"/><Relationship Id="rId18" Type="http://schemas.openxmlformats.org/officeDocument/2006/relationships/image" Target="../media/image17.emf"/><Relationship Id="rId17" Type="http://schemas.openxmlformats.org/officeDocument/2006/relationships/image" Target="../media/image16.emf"/><Relationship Id="rId16" Type="http://schemas.openxmlformats.org/officeDocument/2006/relationships/image" Target="../media/image15.emf"/><Relationship Id="rId15" Type="http://schemas.openxmlformats.org/officeDocument/2006/relationships/image" Target="../media/image14.emf"/><Relationship Id="rId14" Type="http://schemas.openxmlformats.org/officeDocument/2006/relationships/image" Target="../media/image13.emf"/><Relationship Id="rId13" Type="http://schemas.openxmlformats.org/officeDocument/2006/relationships/image" Target="../media/image12.emf"/><Relationship Id="rId12" Type="http://schemas.openxmlformats.org/officeDocument/2006/relationships/image" Target="../media/image11.emf"/><Relationship Id="rId11" Type="http://schemas.openxmlformats.org/officeDocument/2006/relationships/image" Target="../media/image10.emf"/><Relationship Id="rId10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4" Type="http://schemas.openxmlformats.org/officeDocument/2006/relationships/theme" Target="../theme/theme4.xml"/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641350"/>
            <a:ext cx="3127375" cy="344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27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38" y="1065213"/>
            <a:ext cx="2200275" cy="245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椭圆 3"/>
          <p:cNvSpPr/>
          <p:nvPr userDrawn="1"/>
        </p:nvSpPr>
        <p:spPr bwMode="auto">
          <a:xfrm>
            <a:off x="6381750" y="1384300"/>
            <a:ext cx="463550" cy="4635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5" name="椭圆 4"/>
          <p:cNvSpPr/>
          <p:nvPr userDrawn="1"/>
        </p:nvSpPr>
        <p:spPr bwMode="auto">
          <a:xfrm>
            <a:off x="2451100" y="1749425"/>
            <a:ext cx="184150" cy="184150"/>
          </a:xfrm>
          <a:prstGeom prst="ellipse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6" name="椭圆 10"/>
          <p:cNvSpPr>
            <a:spLocks noChangeArrowheads="1"/>
          </p:cNvSpPr>
          <p:nvPr userDrawn="1"/>
        </p:nvSpPr>
        <p:spPr bwMode="auto">
          <a:xfrm>
            <a:off x="5240338" y="3937000"/>
            <a:ext cx="219075" cy="2190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3265488" y="1939925"/>
            <a:ext cx="128587" cy="13017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pic>
        <p:nvPicPr>
          <p:cNvPr id="1032" name="图片 1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1581150"/>
            <a:ext cx="21748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5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1460500"/>
            <a:ext cx="212725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034" name="组合 43"/>
          <p:cNvGrpSpPr/>
          <p:nvPr userDrawn="1"/>
        </p:nvGrpSpPr>
        <p:grpSpPr bwMode="auto">
          <a:xfrm>
            <a:off x="6100763" y="1751013"/>
            <a:ext cx="130175" cy="128587"/>
            <a:chOff x="6101548" y="1750326"/>
            <a:chExt cx="129654" cy="129654"/>
          </a:xfrm>
        </p:grpSpPr>
        <p:sp>
          <p:nvSpPr>
            <p:cNvPr id="13" name="椭圆 12"/>
            <p:cNvSpPr/>
            <p:nvPr/>
          </p:nvSpPr>
          <p:spPr bwMode="auto">
            <a:xfrm>
              <a:off x="6101548" y="1750326"/>
              <a:ext cx="129654" cy="12965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6" name="Picture 6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265" y="1772735"/>
              <a:ext cx="83801" cy="848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1035" name="Picture 7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994150"/>
            <a:ext cx="1174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036" name="组合 41"/>
          <p:cNvGrpSpPr/>
          <p:nvPr userDrawn="1"/>
        </p:nvGrpSpPr>
        <p:grpSpPr bwMode="auto">
          <a:xfrm>
            <a:off x="3040063" y="546100"/>
            <a:ext cx="225425" cy="225425"/>
            <a:chOff x="3039900" y="545911"/>
            <a:chExt cx="225188" cy="225188"/>
          </a:xfrm>
        </p:grpSpPr>
        <p:sp>
          <p:nvSpPr>
            <p:cNvPr id="17" name="椭圆 16"/>
            <p:cNvSpPr/>
            <p:nvPr/>
          </p:nvSpPr>
          <p:spPr bwMode="auto">
            <a:xfrm>
              <a:off x="3039900" y="545911"/>
              <a:ext cx="225188" cy="22518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2" name="Picture 8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1132" y="599829"/>
              <a:ext cx="142725" cy="1110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37" name="组合 37"/>
          <p:cNvGrpSpPr/>
          <p:nvPr userDrawn="1"/>
        </p:nvGrpSpPr>
        <p:grpSpPr bwMode="auto">
          <a:xfrm>
            <a:off x="2586038" y="3022600"/>
            <a:ext cx="185737" cy="185738"/>
            <a:chOff x="2586251" y="3022980"/>
            <a:chExt cx="88710" cy="88710"/>
          </a:xfrm>
          <a:solidFill>
            <a:srgbClr val="C00000"/>
          </a:solidFill>
        </p:grpSpPr>
        <p:sp>
          <p:nvSpPr>
            <p:cNvPr id="20" name="椭圆 9"/>
            <p:cNvSpPr>
              <a:spLocks noChangeArrowheads="1"/>
            </p:cNvSpPr>
            <p:nvPr/>
          </p:nvSpPr>
          <p:spPr bwMode="auto">
            <a:xfrm>
              <a:off x="2586251" y="3022980"/>
              <a:ext cx="88710" cy="887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4" name="Picture 10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596" y="3041493"/>
              <a:ext cx="45720" cy="5168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8" name="Picture 11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63" y="1974850"/>
            <a:ext cx="71437" cy="7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3" name="椭圆 22"/>
          <p:cNvSpPr/>
          <p:nvPr userDrawn="1"/>
        </p:nvSpPr>
        <p:spPr bwMode="auto">
          <a:xfrm>
            <a:off x="7113588" y="2630488"/>
            <a:ext cx="250825" cy="249237"/>
          </a:xfrm>
          <a:prstGeom prst="ellipse">
            <a:avLst/>
          </a:prstGeom>
          <a:solidFill>
            <a:schemeClr val="tx1">
              <a:lumMod val="75000"/>
              <a:lumOff val="25000"/>
              <a:alpha val="8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pic>
        <p:nvPicPr>
          <p:cNvPr id="1040" name="Picture 15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2690813"/>
            <a:ext cx="133350" cy="12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041" name="组合 46"/>
          <p:cNvGrpSpPr/>
          <p:nvPr userDrawn="1"/>
        </p:nvGrpSpPr>
        <p:grpSpPr bwMode="auto">
          <a:xfrm>
            <a:off x="2327275" y="3386138"/>
            <a:ext cx="258763" cy="258762"/>
            <a:chOff x="1798978" y="3519004"/>
            <a:chExt cx="259307" cy="259307"/>
          </a:xfrm>
        </p:grpSpPr>
        <p:sp>
          <p:nvSpPr>
            <p:cNvPr id="26" name="椭圆 25"/>
            <p:cNvSpPr/>
            <p:nvPr/>
          </p:nvSpPr>
          <p:spPr bwMode="auto">
            <a:xfrm>
              <a:off x="1798978" y="3519004"/>
              <a:ext cx="259307" cy="2593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2" name="Picture 2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1931" y="3616045"/>
              <a:ext cx="173401" cy="859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42" name="组合 38"/>
          <p:cNvGrpSpPr/>
          <p:nvPr userDrawn="1"/>
        </p:nvGrpSpPr>
        <p:grpSpPr bwMode="auto">
          <a:xfrm>
            <a:off x="976313" y="1046163"/>
            <a:ext cx="300037" cy="300037"/>
            <a:chOff x="748396" y="764271"/>
            <a:chExt cx="300782" cy="300782"/>
          </a:xfrm>
        </p:grpSpPr>
        <p:sp>
          <p:nvSpPr>
            <p:cNvPr id="29" name="椭圆 28"/>
            <p:cNvSpPr/>
            <p:nvPr/>
          </p:nvSpPr>
          <p:spPr bwMode="auto">
            <a:xfrm>
              <a:off x="748396" y="764271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0" name="Picture 4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730" y="856575"/>
              <a:ext cx="202114" cy="116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43" name="组合 42"/>
          <p:cNvGrpSpPr/>
          <p:nvPr userDrawn="1"/>
        </p:nvGrpSpPr>
        <p:grpSpPr bwMode="auto">
          <a:xfrm>
            <a:off x="1763713" y="4391025"/>
            <a:ext cx="300037" cy="300038"/>
            <a:chOff x="1365228" y="4292790"/>
            <a:chExt cx="300782" cy="300782"/>
          </a:xfrm>
        </p:grpSpPr>
        <p:sp>
          <p:nvSpPr>
            <p:cNvPr id="32" name="椭圆 31"/>
            <p:cNvSpPr/>
            <p:nvPr/>
          </p:nvSpPr>
          <p:spPr bwMode="auto">
            <a:xfrm>
              <a:off x="1365228" y="4292790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8" name="Picture 5"/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745" y="4364405"/>
              <a:ext cx="195748" cy="157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44" name="组合 1"/>
          <p:cNvGrpSpPr/>
          <p:nvPr userDrawn="1"/>
        </p:nvGrpSpPr>
        <p:grpSpPr bwMode="auto">
          <a:xfrm>
            <a:off x="1169988" y="2619375"/>
            <a:ext cx="300037" cy="300038"/>
            <a:chOff x="1169908" y="2618983"/>
            <a:chExt cx="300782" cy="300782"/>
          </a:xfrm>
        </p:grpSpPr>
        <p:sp>
          <p:nvSpPr>
            <p:cNvPr id="35" name="椭圆 34"/>
            <p:cNvSpPr/>
            <p:nvPr/>
          </p:nvSpPr>
          <p:spPr bwMode="auto">
            <a:xfrm>
              <a:off x="1169908" y="2618983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6" name="Picture 6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468" y="2690598"/>
              <a:ext cx="211661" cy="181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45" name="组合 49"/>
          <p:cNvGrpSpPr/>
          <p:nvPr userDrawn="1"/>
        </p:nvGrpSpPr>
        <p:grpSpPr bwMode="auto">
          <a:xfrm>
            <a:off x="7781925" y="4046538"/>
            <a:ext cx="320675" cy="320675"/>
            <a:chOff x="7874758" y="4418464"/>
            <a:chExt cx="320722" cy="320722"/>
          </a:xfrm>
        </p:grpSpPr>
        <p:sp>
          <p:nvSpPr>
            <p:cNvPr id="38" name="椭圆 37"/>
            <p:cNvSpPr/>
            <p:nvPr/>
          </p:nvSpPr>
          <p:spPr bwMode="auto">
            <a:xfrm>
              <a:off x="7874758" y="4418464"/>
              <a:ext cx="320722" cy="32072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4" name="Picture 7"/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039" y="4486736"/>
              <a:ext cx="238160" cy="184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1046" name="Picture 9"/>
          <p:cNvPicPr>
            <a:picLocks noChangeAspect="1" noChangeArrowheads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1773238"/>
            <a:ext cx="1270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047" name="组合 45"/>
          <p:cNvGrpSpPr/>
          <p:nvPr userDrawn="1"/>
        </p:nvGrpSpPr>
        <p:grpSpPr bwMode="auto">
          <a:xfrm>
            <a:off x="6613525" y="3433763"/>
            <a:ext cx="258763" cy="258762"/>
            <a:chOff x="8470946" y="4206098"/>
            <a:chExt cx="259071" cy="259071"/>
          </a:xfrm>
        </p:grpSpPr>
        <p:sp>
          <p:nvSpPr>
            <p:cNvPr id="42" name="椭圆 41"/>
            <p:cNvSpPr/>
            <p:nvPr/>
          </p:nvSpPr>
          <p:spPr bwMode="auto">
            <a:xfrm>
              <a:off x="8470946" y="4206098"/>
              <a:ext cx="259071" cy="259071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2" name="Picture 10"/>
            <p:cNvPicPr>
              <a:picLocks noChangeAspect="1" noChangeArrowheads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1343" y="4263316"/>
              <a:ext cx="144635" cy="14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48" name="组合 44"/>
          <p:cNvGrpSpPr/>
          <p:nvPr userDrawn="1"/>
        </p:nvGrpSpPr>
        <p:grpSpPr bwMode="auto">
          <a:xfrm>
            <a:off x="7308850" y="912813"/>
            <a:ext cx="322263" cy="322262"/>
            <a:chOff x="7308304" y="912172"/>
            <a:chExt cx="323068" cy="323068"/>
          </a:xfrm>
        </p:grpSpPr>
        <p:sp>
          <p:nvSpPr>
            <p:cNvPr id="45" name="椭圆 44"/>
            <p:cNvSpPr/>
            <p:nvPr/>
          </p:nvSpPr>
          <p:spPr bwMode="auto">
            <a:xfrm>
              <a:off x="7308304" y="912172"/>
              <a:ext cx="323068" cy="3230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3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0" name="Picture 11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780" y="990154"/>
              <a:ext cx="202117" cy="167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黑体" panose="02010609060101010101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8"/>
          <p:cNvGrpSpPr/>
          <p:nvPr userDrawn="1"/>
        </p:nvGrpSpPr>
        <p:grpSpPr bwMode="auto">
          <a:xfrm>
            <a:off x="493713" y="219075"/>
            <a:ext cx="92075" cy="314325"/>
            <a:chOff x="457200" y="427038"/>
            <a:chExt cx="127000" cy="431800"/>
          </a:xfrm>
        </p:grpSpPr>
        <p:sp>
          <p:nvSpPr>
            <p:cNvPr id="8" name="圆角矩形 1"/>
            <p:cNvSpPr>
              <a:spLocks noChangeArrowheads="1"/>
            </p:cNvSpPr>
            <p:nvPr/>
          </p:nvSpPr>
          <p:spPr bwMode="auto">
            <a:xfrm>
              <a:off x="457200" y="427038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cs"/>
              </a:endParaRPr>
            </a:p>
          </p:txBody>
        </p:sp>
        <p:sp>
          <p:nvSpPr>
            <p:cNvPr id="9" name="圆角矩形 23"/>
            <p:cNvSpPr>
              <a:spLocks noChangeArrowheads="1"/>
            </p:cNvSpPr>
            <p:nvPr/>
          </p:nvSpPr>
          <p:spPr bwMode="auto">
            <a:xfrm>
              <a:off x="457200" y="579695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latin typeface="Segoe UI" panose="020B0502040204020203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圆角矩形 24"/>
            <p:cNvSpPr>
              <a:spLocks noChangeArrowheads="1"/>
            </p:cNvSpPr>
            <p:nvPr/>
          </p:nvSpPr>
          <p:spPr bwMode="auto">
            <a:xfrm>
              <a:off x="457200" y="732351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cs"/>
              </a:endParaRPr>
            </a:p>
          </p:txBody>
        </p:sp>
      </p:grpSp>
      <p:sp>
        <p:nvSpPr>
          <p:cNvPr id="11" name="矩形 10"/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52" name="圆角矩形 3"/>
          <p:cNvSpPr/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89880426 w 1180531"/>
              <a:gd name="T1" fmla="*/ 0 h 577560"/>
              <a:gd name="T2" fmla="*/ 89880426 w 1180531"/>
              <a:gd name="T3" fmla="*/ 36089051 h 577560"/>
              <a:gd name="T4" fmla="*/ 81085461 w 1180531"/>
              <a:gd name="T5" fmla="*/ 45111777 h 577560"/>
              <a:gd name="T6" fmla="*/ 8794875 w 1180531"/>
              <a:gd name="T7" fmla="*/ 45111777 h 577560"/>
              <a:gd name="T8" fmla="*/ 0 w 1180531"/>
              <a:gd name="T9" fmla="*/ 36089051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053" name="图片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75" name="圆角矩形 3"/>
          <p:cNvSpPr/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89880426 w 1180531"/>
              <a:gd name="T1" fmla="*/ 0 h 577560"/>
              <a:gd name="T2" fmla="*/ 89880426 w 1180531"/>
              <a:gd name="T3" fmla="*/ 36089051 h 577560"/>
              <a:gd name="T4" fmla="*/ 81085461 w 1180531"/>
              <a:gd name="T5" fmla="*/ 45111777 h 577560"/>
              <a:gd name="T6" fmla="*/ 8794875 w 1180531"/>
              <a:gd name="T7" fmla="*/ 45111777 h 577560"/>
              <a:gd name="T8" fmla="*/ 0 w 1180531"/>
              <a:gd name="T9" fmla="*/ 36089051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76" name="图片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9"/>
          <p:cNvGrpSpPr/>
          <p:nvPr userDrawn="1"/>
        </p:nvGrpSpPr>
        <p:grpSpPr bwMode="auto">
          <a:xfrm>
            <a:off x="1944688" y="1817688"/>
            <a:ext cx="5148262" cy="787400"/>
            <a:chOff x="1944836" y="1767215"/>
            <a:chExt cx="5147444" cy="787423"/>
          </a:xfrm>
        </p:grpSpPr>
        <p:pic>
          <p:nvPicPr>
            <p:cNvPr id="4099" name="图片 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020" y="1767215"/>
              <a:ext cx="1907084" cy="787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直接连接符 8"/>
            <p:cNvCxnSpPr/>
            <p:nvPr/>
          </p:nvCxnSpPr>
          <p:spPr>
            <a:xfrm>
              <a:off x="1944836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436781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黑体" panose="02010609060101010101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hyperlink" Target="../03-&#35270;&#39057;/03_&#38142;&#25509;&#21629;&#20196;.mp4" TargetMode="Externa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hyperlink" Target="../03-&#35270;&#39057;/04_&#26597;&#25214;&#25991;&#20214;&#20869;&#23481;&#21629;&#20196;.mp4" TargetMode="Externa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hyperlink" Target="../03-&#35270;&#39057;/01_&#37325;&#23450;&#21521;&#21629;&#20196;.mp4" TargetMode="Externa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hyperlink" Target="../03-&#35270;&#39057;/05_&#26597;&#25214;&#25991;&#20214;&#21629;&#20196;.mp4" TargetMode="External"/><Relationship Id="rId1" Type="http://schemas.openxmlformats.org/officeDocument/2006/relationships/tags" Target="../tags/tag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hyperlink" Target="../03-&#35270;&#39057;/06_&#21387;&#32553;&#21644;&#35299;&#21387;&#32553;&#21629;&#20196;.mp4" TargetMode="External"/><Relationship Id="rId1" Type="http://schemas.openxmlformats.org/officeDocument/2006/relationships/tags" Target="../tags/tag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hyperlink" Target="../03-&#35270;&#39057;/07_&#25991;&#20214;&#26435;&#38480;&#21629;&#20196;01.mp4" TargetMode="External"/><Relationship Id="rId1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8_&#25991;&#20214;&#26435;&#38480;&#21629;&#20196;02.mp4" TargetMode="Externa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9_&#25991;&#20214;&#26435;&#38480;&#21629;&#20196;03.mp4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hyperlink" Target="../03-&#35270;&#39057;/10_&#33719;&#21462;&#31649;&#29702;&#21592;&#26435;&#38480;&#30340;&#30456;&#20851;&#21629;&#20196;.mp4" TargetMode="External"/><Relationship Id="rId1" Type="http://schemas.openxmlformats.org/officeDocument/2006/relationships/tags" Target="../tags/tag4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1_&#36828;&#31243;&#30331;&#24405;&#65292;&#36828;&#31243;&#25335;&#36125;&#21629;&#20196;.mp4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hyperlink" Target="../03-&#35270;&#39057;/02_&#26597;&#30475;&#25991;&#20214;&#20869;&#23481;&#21629;&#20196;.mp4" TargetMode="External"/><Relationship Id="rId1" Type="http://schemas.openxmlformats.org/officeDocument/2006/relationships/tags" Target="../tags/tag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Box 3"/>
          <p:cNvSpPr txBox="1">
            <a:spLocks noChangeArrowheads="1"/>
          </p:cNvSpPr>
          <p:nvPr/>
        </p:nvSpPr>
        <p:spPr bwMode="auto">
          <a:xfrm>
            <a:off x="2212437" y="2211279"/>
            <a:ext cx="467467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</a:t>
            </a:r>
            <a:r>
              <a:rPr lang="en-US" altLang="zh-CN" sz="3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3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命令及选项</a:t>
            </a:r>
            <a:endParaRPr lang="zh-CN" altLang="en-US" sz="3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查看文件内容命令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6483" y="1672882"/>
            <a:ext cx="2548090" cy="504056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08" y="1762642"/>
            <a:ext cx="1660244" cy="257175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sp>
        <p:nvSpPr>
          <p:cNvPr id="7" name="右箭头 6"/>
          <p:cNvSpPr/>
          <p:nvPr/>
        </p:nvSpPr>
        <p:spPr>
          <a:xfrm>
            <a:off x="4392103" y="1816960"/>
            <a:ext cx="1260475" cy="2159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1416483" y="2571750"/>
          <a:ext cx="2975620" cy="2278065"/>
        </p:xfrm>
        <a:graphic>
          <a:graphicData uri="http://schemas.openxmlformats.org/drawingml/2006/table">
            <a:tbl>
              <a:tblPr/>
              <a:tblGrid>
                <a:gridCol w="1427325"/>
                <a:gridCol w="1548295"/>
              </a:tblGrid>
              <a:tr h="428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操作键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回车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显示下一行信息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显示上一屏信息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显示下一屏信息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退出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查看文件内容命令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管道命令的使用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9874" y="1674897"/>
            <a:ext cx="2970935" cy="5703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160" y="1728192"/>
            <a:ext cx="1869224" cy="2859782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sp>
        <p:nvSpPr>
          <p:cNvPr id="11" name="右箭头 10"/>
          <p:cNvSpPr/>
          <p:nvPr/>
        </p:nvSpPr>
        <p:spPr>
          <a:xfrm>
            <a:off x="4519747" y="1852112"/>
            <a:ext cx="1260475" cy="2159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1163701" y="2605267"/>
          <a:ext cx="2975620" cy="1908177"/>
        </p:xfrm>
        <a:graphic>
          <a:graphicData uri="http://schemas.openxmlformats.org/drawingml/2006/table">
            <a:tbl>
              <a:tblPr/>
              <a:tblGrid>
                <a:gridCol w="1419620"/>
                <a:gridCol w="1556000"/>
              </a:tblGrid>
              <a:tr h="428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操作键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显示上一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屏信息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回车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显示下一行信息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显示下一屏信息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退出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查看文件内容命令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知识要点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827584" y="1851670"/>
            <a:ext cx="6552728" cy="5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查看小文件内容使用 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命令， 查看大文件内容使用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命令，查看终端显示内容并分屏展示，使用管道结合 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命令。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635896" y="771550"/>
            <a:ext cx="4319588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重定向命令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查看文件内容命令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链接命令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查找文件内容命令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查找文件命令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压缩和解压缩命令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文件权限命令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获取管理员权限的相关命令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远程登录、远程拷贝命令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链接命令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软链接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827584" y="1651550"/>
            <a:ext cx="770485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类似于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下的快捷方式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，当一个源文件的目录层级比较深，我们想要方便使用它可以给源文件创建一个软链接。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475656" y="2499742"/>
          <a:ext cx="6120680" cy="1046925"/>
        </p:xfrm>
        <a:graphic>
          <a:graphicData uri="http://schemas.openxmlformats.org/drawingml/2006/table">
            <a:tbl>
              <a:tblPr/>
              <a:tblGrid>
                <a:gridCol w="1944216"/>
                <a:gridCol w="4176464"/>
              </a:tblGrid>
              <a:tr h="5723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4745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ln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-s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创建软链接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</a:tr>
            </a:tbl>
          </a:graphicData>
        </a:graphic>
      </p:graphicFrame>
      <p:pic>
        <p:nvPicPr>
          <p:cNvPr id="13" name="图片 1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链接命令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804764" y="1491630"/>
            <a:ext cx="1571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软链接演练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259632" y="1923381"/>
            <a:ext cx="770485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使用相对路径和绝对路径给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A/B/C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嵌套文件夹里面的</a:t>
            </a: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hello.py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创建软链接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把创建好的软链接文件移动到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目录，查看软链接文件的变化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链接命令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软链接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592" y="1912359"/>
            <a:ext cx="2520280" cy="1647875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3419872" y="2571750"/>
            <a:ext cx="720080" cy="2159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1708415"/>
            <a:ext cx="4281492" cy="2015463"/>
          </a:xfrm>
          <a:prstGeom prst="rect">
            <a:avLst/>
          </a:prstGeom>
        </p:spPr>
      </p:pic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827584" y="3939902"/>
            <a:ext cx="1571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827584" y="4366626"/>
            <a:ext cx="770485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28600" indent="-228600">
              <a:buAutoNum type="arabicPeriod"/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创建软链接文件应该使用绝对路径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链接命令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知识要点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827585" y="1858316"/>
            <a:ext cx="698477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链接的作用是方便文件的访问操作，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比如把一个复杂路径下的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文件使用软链接就可以完成方便的访问。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827584" y="2283718"/>
            <a:ext cx="698477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创建软链接文件应该使用绝对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路径，否则软链接文件有可能失效。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824160" y="2709120"/>
            <a:ext cx="698477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可以给目录创建软链接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824159" y="3128800"/>
            <a:ext cx="698477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删除源文件，软链接文件会失效。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9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635896" y="771550"/>
            <a:ext cx="4319588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重定向命令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查看文件内容命令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链接命令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查找文件内容命令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查找文件命令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压缩和解压缩命令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文件权限命令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获取管理员权限的相关命令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远程登录、远程拷贝命令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查找文件内容命令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475656" y="2139702"/>
          <a:ext cx="4808948" cy="766162"/>
        </p:xfrm>
        <a:graphic>
          <a:graphicData uri="http://schemas.openxmlformats.org/drawingml/2006/table">
            <a:tbl>
              <a:tblPr/>
              <a:tblGrid>
                <a:gridCol w="1398527"/>
                <a:gridCol w="3410421"/>
              </a:tblGrid>
              <a:tr h="356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grep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查找</a:t>
                      </a: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搜索文件内容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</a:tr>
            </a:tbl>
          </a:graphicData>
        </a:graphic>
      </p:graphicFrame>
      <p:pic>
        <p:nvPicPr>
          <p:cNvPr id="13" name="图片 1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635896" y="771550"/>
            <a:ext cx="4319588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重定向命令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查看文件内容命令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链接命令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查找文件内容命令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查找文件命令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压缩和解压缩命令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文件权限命令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获取管理员权限的相关命令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远程登录、远程拷贝命令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查找文件内容命令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475656" y="2139702"/>
          <a:ext cx="4808948" cy="1505938"/>
        </p:xfrm>
        <a:graphic>
          <a:graphicData uri="http://schemas.openxmlformats.org/drawingml/2006/table">
            <a:tbl>
              <a:tblPr/>
              <a:tblGrid>
                <a:gridCol w="1398527"/>
                <a:gridCol w="3410421"/>
              </a:tblGrid>
              <a:tr h="356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选项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显示不包含匹配文本的所有行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显示匹配行号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忽略大小写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</a:tr>
            </a:tbl>
          </a:graphicData>
        </a:graphic>
      </p:graphicFrame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grep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命令及选项的使用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查找文件内容命令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grep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命令及选项的使用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3767" y="2427734"/>
            <a:ext cx="3816425" cy="879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查找文件内容命令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grep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命令及选项的使用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4097" y="2787774"/>
            <a:ext cx="3577766" cy="1172159"/>
          </a:xfrm>
          <a:prstGeom prst="rect">
            <a:avLst/>
          </a:prstGeom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1331640" y="1974945"/>
            <a:ext cx="1571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选项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查找文件内容命令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grep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命令及选项的使用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1331640" y="1974945"/>
            <a:ext cx="1571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-n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选项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1760" y="2711096"/>
            <a:ext cx="3744416" cy="12298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查找文件内容命令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grep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命令及选项的使用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1331640" y="1974945"/>
            <a:ext cx="1571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-v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选项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7930" y="2643758"/>
            <a:ext cx="3528392" cy="16301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查找文件内容命令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215491" y="2125560"/>
          <a:ext cx="4808948" cy="1505938"/>
        </p:xfrm>
        <a:graphic>
          <a:graphicData uri="http://schemas.openxmlformats.org/drawingml/2006/table">
            <a:tbl>
              <a:tblPr/>
              <a:tblGrid>
                <a:gridCol w="1398527"/>
                <a:gridCol w="3410421"/>
              </a:tblGrid>
              <a:tr h="356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正则表达式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^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以指定字符串开头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以指定字符串结尾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匹配一个非换行符的字符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</a:tr>
            </a:tbl>
          </a:graphicData>
        </a:graphic>
      </p:graphicFrame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432048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grep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命令结合正则表达式使用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查找文件内容命令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432048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grep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命令结合正则表达式使用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331640" y="1974945"/>
            <a:ext cx="1571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^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3768" y="2765153"/>
            <a:ext cx="3627785" cy="1390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查找文件内容命令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432048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grep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命令结合正则表达式使用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331640" y="1974945"/>
            <a:ext cx="1571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1576" y="2715766"/>
            <a:ext cx="3558831" cy="1600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查找文件内容命令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432048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grep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命令结合正则表达式使用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331640" y="1974945"/>
            <a:ext cx="1571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9792" y="3003798"/>
            <a:ext cx="3528392" cy="11172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查找文件内容命令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432048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知识要点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827584" y="1651550"/>
            <a:ext cx="6480720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 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grep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命令可以在指定文件中查找指定搜索内容，这里扩展一下，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grep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还可以查找管道中</a:t>
            </a:r>
            <a:r>
              <a:rPr lang="zh-CN" altLang="en-US" sz="105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05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r>
              <a:rPr lang="zh-CN" altLang="en-US" sz="105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如：</a:t>
            </a:r>
            <a:r>
              <a:rPr lang="en-US" altLang="zh-CN" sz="105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</a:t>
            </a:r>
            <a:r>
              <a:rPr lang="zh-CN" altLang="en-US" sz="105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grep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‘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 </a:t>
            </a:r>
            <a:endParaRPr lang="en-US" altLang="zh-CN" sz="105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827584" y="2317834"/>
            <a:ext cx="770485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28600" indent="-228600">
              <a:lnSpc>
                <a:spcPct val="150000"/>
              </a:lnSpc>
              <a:buAutoNum type="arabicPeriod" startAt="2"/>
            </a:pPr>
            <a:r>
              <a:rPr lang="zh-CN" altLang="en-US" sz="105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grep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5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</a:t>
            </a:r>
            <a:r>
              <a:rPr lang="zh-CN" altLang="en-US" sz="105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令时</a:t>
            </a:r>
            <a:r>
              <a:rPr lang="zh-CN" altLang="en-US" sz="105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05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可以省略查找内容的</a:t>
            </a:r>
            <a:r>
              <a:rPr lang="zh-CN" altLang="en-US" sz="105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</a:t>
            </a:r>
            <a:r>
              <a:rPr lang="zh-CN" altLang="en-US" sz="105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endParaRPr lang="en-US" altLang="zh-CN" sz="105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比如：</a:t>
            </a:r>
            <a:r>
              <a:rPr lang="en-US" altLang="zh-CN" sz="105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</a:t>
            </a:r>
            <a:r>
              <a:rPr lang="zh-CN" altLang="en-US" sz="105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grep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sz="105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grep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1.txt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5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重定向命令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43608" y="1923678"/>
          <a:ext cx="6192688" cy="1499108"/>
        </p:xfrm>
        <a:graphic>
          <a:graphicData uri="http://schemas.openxmlformats.org/drawingml/2006/table">
            <a:tbl>
              <a:tblPr/>
              <a:tblGrid>
                <a:gridCol w="1708774"/>
                <a:gridCol w="4483914"/>
              </a:tblGrid>
              <a:tr h="5499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4745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如果文件</a:t>
                      </a:r>
                      <a:r>
                        <a:rPr kumimoji="0" lang="zh-CN" altLang="en-US" sz="105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</a:t>
                      </a:r>
                      <a:r>
                        <a:rPr kumimoji="0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在，会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覆盖原有文件内容，相当于文件操作中的‘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’模式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  <a:tr h="4745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&gt;&gt;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如果文件</a:t>
                      </a:r>
                      <a:r>
                        <a:rPr kumimoji="0" lang="zh-CN" altLang="en-US" sz="105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</a:t>
                      </a:r>
                      <a:r>
                        <a:rPr kumimoji="0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在，会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追加写入文件末尾，相当于文件操作中的‘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’ 模式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</a:tbl>
          </a:graphicData>
        </a:graphic>
      </p:graphicFrame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971600" y="1086110"/>
            <a:ext cx="554355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重定向也称为输出重定向，把在终端执行命令的结果保存到目标文件。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635896" y="771550"/>
            <a:ext cx="4319588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重定向命令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查看文件内容命令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链接命令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查找文件内容命令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查找文件命令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压缩和解压缩命令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文件权限命令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获取管理员权限的相关命令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远程登录、远程拷贝命令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查找文件命令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123728" y="2139702"/>
          <a:ext cx="4808948" cy="766162"/>
        </p:xfrm>
        <a:graphic>
          <a:graphicData uri="http://schemas.openxmlformats.org/drawingml/2006/table">
            <a:tbl>
              <a:tblPr/>
              <a:tblGrid>
                <a:gridCol w="1398527"/>
                <a:gridCol w="3410421"/>
              </a:tblGrid>
              <a:tr h="356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find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在指定目录下查找符合条件的文件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</a:tr>
            </a:tbl>
          </a:graphicData>
        </a:graphic>
      </p:graphicFrame>
      <p:pic>
        <p:nvPicPr>
          <p:cNvPr id="13" name="图片 1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查找文件命令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123728" y="2715766"/>
          <a:ext cx="4808948" cy="766162"/>
        </p:xfrm>
        <a:graphic>
          <a:graphicData uri="http://schemas.openxmlformats.org/drawingml/2006/table">
            <a:tbl>
              <a:tblPr/>
              <a:tblGrid>
                <a:gridCol w="1398527"/>
                <a:gridCol w="3410421"/>
              </a:tblGrid>
              <a:tr h="356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选项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-name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根据文件名查找文件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</a:tr>
            </a:tbl>
          </a:graphicData>
        </a:graphic>
      </p:graphicFrame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432048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命令及选项的使用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查找文件命令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432048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命令及选项的使用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331640" y="1974945"/>
            <a:ext cx="1571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-name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3768" y="2931790"/>
            <a:ext cx="3898680" cy="895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查找文件命令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432048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通配符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827584" y="1651550"/>
            <a:ext cx="770485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是一种特殊语句，主要有星号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和问号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，用来模糊搜索文件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123728" y="2643758"/>
          <a:ext cx="4808948" cy="1136050"/>
        </p:xfrm>
        <a:graphic>
          <a:graphicData uri="http://schemas.openxmlformats.org/drawingml/2006/table">
            <a:tbl>
              <a:tblPr/>
              <a:tblGrid>
                <a:gridCol w="1398527"/>
                <a:gridCol w="3410421"/>
              </a:tblGrid>
              <a:tr h="356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通配符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代表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个或多个任意字符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？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代表任意一个字符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查找文件命令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432048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通配符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776" y="2283718"/>
            <a:ext cx="3877807" cy="15784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查找文件命令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432048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通配符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9792" y="2499742"/>
            <a:ext cx="3674864" cy="963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查找文件命令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827584" y="1651550"/>
            <a:ext cx="6624736" cy="5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通配符不仅能结合 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命令使用，还可以结合其它命令使用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比如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5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等，这里需要注意只有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命令使用通配符需要加上引号。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827584" y="2335981"/>
            <a:ext cx="1571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7736" y="2239101"/>
            <a:ext cx="2813091" cy="2420881"/>
          </a:xfrm>
          <a:prstGeom prst="rect">
            <a:avLst/>
          </a:prstGeom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432048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知识要点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635896" y="771550"/>
            <a:ext cx="4319588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重定向命令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查看文件内容命令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链接命令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查找文件内容命令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查找文件命令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压缩和解压缩命令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文件权限命令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获取管理员权限的相关命令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远程登录、远程拷贝命令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压缩和解压缩命令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压缩格式介绍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827584" y="3723878"/>
            <a:ext cx="5544616" cy="65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</a:t>
            </a:r>
            <a:r>
              <a:rPr lang="en-US" altLang="zh-CN" sz="1050" dirty="0" err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gz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.bz2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的压缩包需要使用</a:t>
            </a:r>
            <a:r>
              <a:rPr lang="en-US" altLang="zh-CN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tar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命令来压缩和解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压缩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123728" y="1779662"/>
          <a:ext cx="4808948" cy="1136050"/>
        </p:xfrm>
        <a:graphic>
          <a:graphicData uri="http://schemas.openxmlformats.org/drawingml/2006/table">
            <a:tbl>
              <a:tblPr/>
              <a:tblGrid>
                <a:gridCol w="1398527"/>
                <a:gridCol w="3410421"/>
              </a:tblGrid>
              <a:tr h="356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压缩格式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gz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压缩包后缀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.bz2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压缩包后缀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</a:tbl>
          </a:graphicData>
        </a:graphic>
      </p:graphicFrame>
      <p:pic>
        <p:nvPicPr>
          <p:cNvPr id="13" name="图片 1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重定向命令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重定向命令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5427" y="1641380"/>
            <a:ext cx="4322357" cy="858362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1651550"/>
            <a:ext cx="2471589" cy="3049848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35427" y="3128069"/>
            <a:ext cx="1571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929375" y="3652888"/>
            <a:ext cx="407467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l"/>
              <a:defRPr/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只要在终端能显示信息的命令都可以使用重定向，比如</a:t>
            </a:r>
            <a:r>
              <a:rPr lang="en-US" altLang="zh-CN" sz="105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lang="zh-CN" altLang="en-US" sz="105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05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tree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压缩和解压缩命令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命令及选项的使用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99592" y="1923678"/>
          <a:ext cx="2664296" cy="766162"/>
        </p:xfrm>
        <a:graphic>
          <a:graphicData uri="http://schemas.openxmlformats.org/drawingml/2006/table">
            <a:tbl>
              <a:tblPr/>
              <a:tblGrid>
                <a:gridCol w="1167200"/>
                <a:gridCol w="1497096"/>
              </a:tblGrid>
              <a:tr h="3566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tar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压缩和解压缩命令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995936" y="1929426"/>
          <a:ext cx="4032448" cy="2985490"/>
        </p:xfrm>
        <a:graphic>
          <a:graphicData uri="http://schemas.openxmlformats.org/drawingml/2006/table">
            <a:tbl>
              <a:tblPr/>
              <a:tblGrid>
                <a:gridCol w="1594223"/>
                <a:gridCol w="2438225"/>
              </a:tblGrid>
              <a:tr h="3566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tar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命令选项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-c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创建打包文件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-v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显示打包或者解包的详细信息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-f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指定文件名称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必须放到所有选项后面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-z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压缩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(.</a:t>
                      </a: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gz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-j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压缩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(.bz2)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-x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解压缩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-C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解压缩到指定目录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压缩和解压缩命令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命令及选项的使用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331640" y="1974945"/>
            <a:ext cx="1571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压缩格式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gz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7864" y="1851670"/>
            <a:ext cx="3240360" cy="27033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压缩和解压缩命令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命令及选项的使用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331640" y="1974945"/>
            <a:ext cx="1571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压缩格式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.bz2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7864" y="1680188"/>
            <a:ext cx="3312368" cy="3055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压缩和解压缩命令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命令及选项的使用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331640" y="1974945"/>
            <a:ext cx="1571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解压缩格式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gz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641" y="2934498"/>
            <a:ext cx="3312368" cy="10541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139702"/>
            <a:ext cx="3305883" cy="25922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压缩和解压缩命令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命令及选项的使用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331640" y="1974945"/>
            <a:ext cx="1571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解压缩格式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.bz2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640" y="2900405"/>
            <a:ext cx="3405841" cy="11835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282722"/>
            <a:ext cx="3361701" cy="25932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压缩和解压缩命令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957292" y="1659934"/>
            <a:ext cx="656703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28600" indent="-228600">
              <a:buAutoNum type="arabicPeriod"/>
            </a:pP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.bz2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gz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的区别在于，前者比后者压缩率更高，后者比前者花费更少的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时间（</a:t>
            </a:r>
            <a:r>
              <a:rPr lang="zh-CN" altLang="en-US" sz="105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注意在压缩较大文件时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417646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6.4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知识要点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635896" y="771550"/>
            <a:ext cx="4319588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重定向命令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查看文件内容命令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链接命令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查找文件内容命令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查找文件命令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压缩和解压缩命令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文件权限命令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获取管理员权限的相关命令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远程登录、远程拷贝命令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文件权限命令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文件信息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934988"/>
            <a:ext cx="4896544" cy="2246450"/>
          </a:xfrm>
          <a:prstGeom prst="rect">
            <a:avLst/>
          </a:prstGeom>
        </p:spPr>
      </p:pic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6150124" y="1824468"/>
            <a:ext cx="1571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6150124" y="2251050"/>
            <a:ext cx="2526332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l"/>
              <a:defRPr/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左数第一列是文件类型和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权限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  <a:defRPr/>
            </a:pP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  <a:defRPr/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第三列用户名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  <a:defRPr/>
            </a:pP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  <a:defRPr/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第四列用户组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  <a:defRPr/>
            </a:pP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  <a:defRPr/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第五列文件大小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  <a:defRPr/>
            </a:pP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  <a:defRPr/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第六列文件修改时间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  <a:defRPr/>
            </a:pP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  <a:defRPr/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第七列文件名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3" name="图片 1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文件权限命令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文件信息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6084168" y="1419622"/>
            <a:ext cx="1571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文件类型说明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6084168" y="1746635"/>
            <a:ext cx="252633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l"/>
              <a:defRPr/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05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5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表示普通文件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  <a:defRPr/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表示文件夹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120085" y="2432903"/>
            <a:ext cx="1571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文件权限说明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6120085" y="2849867"/>
            <a:ext cx="249041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由三个三元组字符组成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第一个三元字符组代表文件所有者用户的权限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第二个代表文件用户组的权限，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第三个代表其他用户的权限：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 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表示可读，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 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表示可写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 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表示可执行，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表示没有权限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934988"/>
            <a:ext cx="4896544" cy="2246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文件权限命令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202915" y="1520901"/>
          <a:ext cx="4808948" cy="766162"/>
        </p:xfrm>
        <a:graphic>
          <a:graphicData uri="http://schemas.openxmlformats.org/drawingml/2006/table">
            <a:tbl>
              <a:tblPr/>
              <a:tblGrid>
                <a:gridCol w="1398527"/>
                <a:gridCol w="3410421"/>
              </a:tblGrid>
              <a:tr h="356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chmod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修改文件权限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115616" y="2715766"/>
            <a:ext cx="7704856" cy="819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chmod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修改文件权限有两种方式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字母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数字法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重定向命令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重定向命令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&gt;&gt;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593" y="2018005"/>
            <a:ext cx="3240360" cy="846912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787" y="2007091"/>
            <a:ext cx="1949161" cy="84599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sp>
        <p:nvSpPr>
          <p:cNvPr id="10" name="右箭头 9"/>
          <p:cNvSpPr/>
          <p:nvPr/>
        </p:nvSpPr>
        <p:spPr>
          <a:xfrm>
            <a:off x="4499992" y="2355726"/>
            <a:ext cx="1128121" cy="19205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3" y="3430210"/>
            <a:ext cx="3240360" cy="874195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sp>
        <p:nvSpPr>
          <p:cNvPr id="12" name="右箭头 11"/>
          <p:cNvSpPr/>
          <p:nvPr/>
        </p:nvSpPr>
        <p:spPr>
          <a:xfrm>
            <a:off x="4499992" y="3813297"/>
            <a:ext cx="1128121" cy="19205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318" y="3367434"/>
            <a:ext cx="1958530" cy="936971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文件权限命令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417646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chmod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字母法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827584" y="1641380"/>
            <a:ext cx="273630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chmod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05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en-US" altLang="zh-CN" sz="105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en-US" altLang="zh-CN" sz="105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en-US" altLang="zh-CN" sz="105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+/-/=</a:t>
            </a:r>
            <a:r>
              <a:rPr lang="en-US" altLang="zh-CN" sz="105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rwx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名</a:t>
            </a:r>
            <a:endParaRPr lang="en-US" altLang="zh-CN" sz="105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27584" y="2497933"/>
          <a:ext cx="3672408" cy="1875826"/>
        </p:xfrm>
        <a:graphic>
          <a:graphicData uri="http://schemas.openxmlformats.org/drawingml/2006/table">
            <a:tbl>
              <a:tblPr/>
              <a:tblGrid>
                <a:gridCol w="721125"/>
                <a:gridCol w="2951283"/>
              </a:tblGrid>
              <a:tr h="356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角色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user 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表示该文件的所有者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group </a:t>
                      </a: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表示用户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other 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表示其他用户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all 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表示所有用户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5364088" y="1275606"/>
          <a:ext cx="2160240" cy="1505938"/>
        </p:xfrm>
        <a:graphic>
          <a:graphicData uri="http://schemas.openxmlformats.org/drawingml/2006/table">
            <a:tbl>
              <a:tblPr/>
              <a:tblGrid>
                <a:gridCol w="721125"/>
                <a:gridCol w="1439115"/>
              </a:tblGrid>
              <a:tr h="356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操作符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增加权限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撤销权限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设置权限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5364088" y="2878439"/>
          <a:ext cx="2160240" cy="1875826"/>
        </p:xfrm>
        <a:graphic>
          <a:graphicData uri="http://schemas.openxmlformats.org/drawingml/2006/table">
            <a:tbl>
              <a:tblPr/>
              <a:tblGrid>
                <a:gridCol w="721125"/>
                <a:gridCol w="1439115"/>
              </a:tblGrid>
              <a:tr h="356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权限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可读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可写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可执行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无任何权限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文件权限命令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417646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chmod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字母法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5816" y="1851670"/>
            <a:ext cx="2880320" cy="2500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文件权限命令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417646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chmod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数字法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827584" y="1641380"/>
            <a:ext cx="273630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chmod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权限值 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名</a:t>
            </a:r>
            <a:endParaRPr lang="en-US" altLang="zh-CN" sz="105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403648" y="2355726"/>
          <a:ext cx="5544615" cy="1875826"/>
        </p:xfrm>
        <a:graphic>
          <a:graphicData uri="http://schemas.openxmlformats.org/drawingml/2006/table">
            <a:tbl>
              <a:tblPr/>
              <a:tblGrid>
                <a:gridCol w="1850887"/>
                <a:gridCol w="3693728"/>
              </a:tblGrid>
              <a:tr h="356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权限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可读，权限值是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可写，权限值是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可执行，权限值是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无任何权限，权限值是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</a:tbl>
          </a:graphicData>
        </a:graphic>
      </p:graphicFrame>
      <p:pic>
        <p:nvPicPr>
          <p:cNvPr id="13" name="图片 1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文件权限命令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417646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chmod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数字法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9858" y="2139702"/>
            <a:ext cx="2952005" cy="21076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文件权限命令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417646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知识要点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827584" y="1641380"/>
            <a:ext cx="47525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  </a:t>
            </a:r>
            <a:r>
              <a:rPr lang="en-US" altLang="zh-CN" sz="105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chmod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命令可以控制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文件的操作权限。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635896" y="771550"/>
            <a:ext cx="4319588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重定向命令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查看文件内容命令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链接命令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查找文件内容命令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查找文件命令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压缩和解压缩命令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文件权限命令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获取管理员权限的相关命令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远程登录、远程拷贝命令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获取管理员权限的相关命令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 </a:t>
            </a:r>
            <a:r>
              <a:rPr lang="en-US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sudo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99592" y="2211710"/>
          <a:ext cx="6480720" cy="1136050"/>
        </p:xfrm>
        <a:graphic>
          <a:graphicData uri="http://schemas.openxmlformats.org/drawingml/2006/table">
            <a:tbl>
              <a:tblPr/>
              <a:tblGrid>
                <a:gridCol w="2163375"/>
                <a:gridCol w="4317345"/>
              </a:tblGrid>
              <a:tr h="356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sudo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-s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切换到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root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用户，获取管理员权限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sudo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某个命令的执行需要获取管理员权限可以在执行命令前面加上</a:t>
                      </a: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sudo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</a:tbl>
          </a:graphicData>
        </a:graphic>
      </p:graphicFrame>
      <p:pic>
        <p:nvPicPr>
          <p:cNvPr id="2" name="图片 1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获取管理员权限的相关命令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 </a:t>
            </a:r>
            <a:r>
              <a:rPr lang="en-US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sudo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600" y="1641380"/>
            <a:ext cx="1728192" cy="4677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1641380"/>
            <a:ext cx="3312368" cy="876317"/>
          </a:xfrm>
          <a:prstGeom prst="rect">
            <a:avLst/>
          </a:prstGeom>
        </p:spPr>
      </p:pic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855688" y="3056061"/>
            <a:ext cx="1571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1075060" y="3506837"/>
            <a:ext cx="5585172" cy="5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如果只是某次操作需要使用管理员权限建议使用 </a:t>
            </a:r>
            <a:r>
              <a:rPr lang="en-US" altLang="zh-CN" sz="105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sudo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如果大量操作都需要使用管理员权限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sudo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但是操作需谨慎。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获取管理员权限的相关命令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8.2 </a:t>
            </a:r>
            <a:r>
              <a:rPr lang="en-US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whoami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71600" y="2355726"/>
          <a:ext cx="6336704" cy="766162"/>
        </p:xfrm>
        <a:graphic>
          <a:graphicData uri="http://schemas.openxmlformats.org/drawingml/2006/table">
            <a:tbl>
              <a:tblPr/>
              <a:tblGrid>
                <a:gridCol w="2163375"/>
                <a:gridCol w="4173329"/>
              </a:tblGrid>
              <a:tr h="356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whoami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查看当前用户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获取管理员权限的相关命令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8.2 </a:t>
            </a:r>
            <a:r>
              <a:rPr lang="en-US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whoami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7824" y="2355726"/>
            <a:ext cx="1944216" cy="926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重定向命令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要点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27584" y="1651550"/>
            <a:ext cx="770485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终端内容保存到文件使用重定向有两种方式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和 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&gt;&gt;</a:t>
            </a:r>
            <a:endParaRPr lang="en-US" altLang="zh-CN" sz="105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827584" y="2076952"/>
            <a:ext cx="770485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表示每次只写入最新的数据，原有数据不保留。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827584" y="2502354"/>
            <a:ext cx="770485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&gt;&gt;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表示每次在原有数据的基础上进行追加，原有数据会保留。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获取管理员权限的相关命令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8.3 exit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971600" y="2283718"/>
          <a:ext cx="6480720" cy="766162"/>
        </p:xfrm>
        <a:graphic>
          <a:graphicData uri="http://schemas.openxmlformats.org/drawingml/2006/table">
            <a:tbl>
              <a:tblPr/>
              <a:tblGrid>
                <a:gridCol w="2163375"/>
                <a:gridCol w="4317345"/>
              </a:tblGrid>
              <a:tr h="356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exit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退出登录用户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获取管理员权限的相关命令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8.3 exit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60" y="2206803"/>
            <a:ext cx="1728192" cy="1425000"/>
          </a:xfrm>
          <a:prstGeom prst="rect">
            <a:avLst/>
          </a:prstGeom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3488532" y="2219106"/>
            <a:ext cx="1571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5"/>
          <p:cNvSpPr txBox="1">
            <a:spLocks noChangeArrowheads="1"/>
          </p:cNvSpPr>
          <p:nvPr/>
        </p:nvSpPr>
        <p:spPr bwMode="auto">
          <a:xfrm>
            <a:off x="3851920" y="2630762"/>
            <a:ext cx="4536504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如果是切换后的登陆用户，退出则返回上一个登陆账号。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如果是终端界面，退出当前终端。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获取管理员权限的相关命令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 who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899592" y="2355726"/>
          <a:ext cx="6480720" cy="766162"/>
        </p:xfrm>
        <a:graphic>
          <a:graphicData uri="http://schemas.openxmlformats.org/drawingml/2006/table">
            <a:tbl>
              <a:tblPr/>
              <a:tblGrid>
                <a:gridCol w="2163375"/>
                <a:gridCol w="4317345"/>
              </a:tblGrid>
              <a:tr h="356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who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查看所有的登录用户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获取管理员权限的相关命令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 who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1760" y="2571750"/>
            <a:ext cx="3706665" cy="792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获取管理员权限的相关命令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8.5 </a:t>
            </a:r>
            <a:r>
              <a:rPr lang="en-US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passwd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99592" y="2355726"/>
          <a:ext cx="6480720" cy="766162"/>
        </p:xfrm>
        <a:graphic>
          <a:graphicData uri="http://schemas.openxmlformats.org/drawingml/2006/table">
            <a:tbl>
              <a:tblPr/>
              <a:tblGrid>
                <a:gridCol w="2163375"/>
                <a:gridCol w="4317345"/>
              </a:tblGrid>
              <a:tr h="356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passwd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修改用户密码，不指定用户默认修改当前登录用户密码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获取管理员权限的相关命令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8.5 </a:t>
            </a:r>
            <a:r>
              <a:rPr lang="en-US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passwd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9832" y="2139702"/>
            <a:ext cx="2123318" cy="1608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获取管理员权限的相关命令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8.6 which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99592" y="2355726"/>
          <a:ext cx="6480720" cy="766162"/>
        </p:xfrm>
        <a:graphic>
          <a:graphicData uri="http://schemas.openxmlformats.org/drawingml/2006/table">
            <a:tbl>
              <a:tblPr/>
              <a:tblGrid>
                <a:gridCol w="2163375"/>
                <a:gridCol w="4317345"/>
              </a:tblGrid>
              <a:tr h="356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which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查看命令位置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获取管理员权限的相关命令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8.6 which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9832" y="2427734"/>
            <a:ext cx="2347552" cy="1224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获取管理员权限的相关命令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8.7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关机和重启命令的使用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99592" y="2283718"/>
          <a:ext cx="6480720" cy="1136050"/>
        </p:xfrm>
        <a:graphic>
          <a:graphicData uri="http://schemas.openxmlformats.org/drawingml/2006/table">
            <a:tbl>
              <a:tblPr/>
              <a:tblGrid>
                <a:gridCol w="2163375"/>
                <a:gridCol w="4317345"/>
              </a:tblGrid>
              <a:tr h="356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shutdown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–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now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立刻关机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reboot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重启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635896" y="771550"/>
            <a:ext cx="4319588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重定向命令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查看文件内容命令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链接命令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查找文件内容命令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查找文件命令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压缩和解压缩命令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文件权限命令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获取管理员权限的相关命令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远程登录、远程拷贝命令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635896" y="771550"/>
            <a:ext cx="4319588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重定向命令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查看文件内容命令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链接命令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查找文件内容命令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查找文件命令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压缩和解压缩命令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文件权限命令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获取管理员权限的相关命令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远程登录、远程拷贝命令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远程登录、远程拷贝命令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403648" y="2139702"/>
          <a:ext cx="5976664" cy="1136050"/>
        </p:xfrm>
        <a:graphic>
          <a:graphicData uri="http://schemas.openxmlformats.org/drawingml/2006/table">
            <a:tbl>
              <a:tblPr/>
              <a:tblGrid>
                <a:gridCol w="2163375"/>
                <a:gridCol w="3813289"/>
              </a:tblGrid>
              <a:tr h="356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ssh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远程登录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F0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scp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远程拷贝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</a:tbl>
          </a:graphicData>
        </a:graphic>
      </p:graphicFrame>
      <p:pic>
        <p:nvPicPr>
          <p:cNvPr id="13" name="图片 1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远程登录、远程拷贝命令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825600" y="1559668"/>
            <a:ext cx="792286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想要使用</a:t>
            </a: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服务，需要安装相应的服务端和客户端软件。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9616" y="1996635"/>
            <a:ext cx="2018208" cy="12316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客户端电脑</a:t>
            </a:r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652120" y="1966828"/>
            <a:ext cx="2018208" cy="12316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服务端电脑</a:t>
            </a:r>
            <a:endParaRPr kumimoji="1" lang="zh-CN" altLang="en-US" dirty="0"/>
          </a:p>
        </p:txBody>
      </p:sp>
      <p:sp>
        <p:nvSpPr>
          <p:cNvPr id="12" name="虚尾箭头 11"/>
          <p:cNvSpPr/>
          <p:nvPr/>
        </p:nvSpPr>
        <p:spPr>
          <a:xfrm>
            <a:off x="3622377" y="2476750"/>
            <a:ext cx="1439863" cy="271463"/>
          </a:xfrm>
          <a:prstGeom prst="strip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43868" y="2208778"/>
            <a:ext cx="1669703" cy="571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ssh</a:t>
            </a:r>
            <a:r>
              <a:rPr kumimoji="1" lang="zh-CN" altLang="en-US" dirty="0"/>
              <a:t>客户端软件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826372" y="2166516"/>
            <a:ext cx="1669703" cy="571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ssh</a:t>
            </a:r>
            <a:r>
              <a:rPr kumimoji="1" lang="zh-CN" altLang="en-US" dirty="0"/>
              <a:t>服务端软件</a:t>
            </a:r>
            <a:endParaRPr kumimoji="1" lang="zh-CN" altLang="en-US" dirty="0"/>
          </a:p>
        </p:txBody>
      </p:sp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4014639" y="2302570"/>
            <a:ext cx="104760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825600" y="3579862"/>
            <a:ext cx="6859164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安装步骤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假如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Ubuntu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作为服</a:t>
            </a:r>
            <a:r>
              <a:rPr lang="zh-CN" altLang="en-US" sz="105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务</a:t>
            </a:r>
            <a:r>
              <a:rPr lang="zh-CN" altLang="en-US" sz="105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r>
              <a:rPr lang="zh-CN" altLang="en-US" sz="105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05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要安装</a:t>
            </a: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服务端软件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执行命令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sudo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apt-get install </a:t>
            </a:r>
            <a:r>
              <a:rPr lang="en-US" altLang="zh-CN" sz="105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openssh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-server</a:t>
            </a:r>
            <a:endParaRPr lang="en-US" altLang="zh-CN" sz="105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客户端电脑如果是</a:t>
            </a:r>
            <a:r>
              <a:rPr lang="en-US" altLang="zh-CN" sz="1050" dirty="0" err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macOS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系统则不需要安装</a:t>
            </a:r>
            <a:r>
              <a:rPr lang="en-US" altLang="zh-CN" sz="1050" dirty="0" err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客户端软件，默认已经安装过了，直接可以使用</a:t>
            </a:r>
            <a:r>
              <a:rPr lang="en-US" altLang="zh-CN" sz="1050" dirty="0" err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端电脑如果是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系统则需要安装</a:t>
            </a: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OpenSSH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这个软件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11" grpId="0" animBg="1"/>
      <p:bldP spid="12" grpId="0" animBg="1"/>
      <p:bldP spid="3" grpId="0" animBg="1"/>
      <p:bldP spid="14" grpId="0" animBg="1"/>
      <p:bldP spid="16" grpId="0"/>
      <p:bldP spid="1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远程登录、远程拷贝命令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825600" y="1559668"/>
            <a:ext cx="792286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命令格式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用户名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sz="105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endParaRPr lang="en-US" altLang="zh-CN" sz="105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120" y="2021471"/>
            <a:ext cx="4010111" cy="289272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4499992" y="2139702"/>
            <a:ext cx="1571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4499992" y="2583358"/>
            <a:ext cx="4536504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在一台电脑上</a:t>
            </a: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客户端和服务端软件都可以安装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Ubuntu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客户端命令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sudo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apt-get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install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openssh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-client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安装了</a:t>
            </a: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客户端软件就可以使用</a:t>
            </a: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命令了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是专门为远程登录提供的安全性协议，常用于远程</a:t>
            </a:r>
            <a:r>
              <a:rPr lang="zh-CN" altLang="en-US" sz="105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</a:t>
            </a:r>
            <a:r>
              <a:rPr lang="zh-CN" altLang="en-US" sz="105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远程登录、远程拷贝命令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scp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825600" y="1559668"/>
            <a:ext cx="82108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scp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是基于</a:t>
            </a: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进行安全的远程文件拷贝的命令，也就是说需要保证服务端和客户端电脑安装了相应的</a:t>
            </a: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软件。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825600" y="2716662"/>
            <a:ext cx="8210896" cy="2192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远程拷贝文件：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Wingdings" panose="05000000000000000000" pitchFamily="2" charset="2"/>
              <a:buChar char="l"/>
            </a:pP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scp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本地文件 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远程服务器用户名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远程服务器</a:t>
            </a: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指定拷贝到远程服务器的路径    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Wingdings" panose="05000000000000000000" pitchFamily="2" charset="2"/>
              <a:buChar char="l"/>
            </a:pP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Wingdings" panose="05000000000000000000" pitchFamily="2" charset="2"/>
              <a:buChar char="l"/>
            </a:pP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scp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服务器用户名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远程服务器</a:t>
            </a: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远程服务器文件 指定拷贝到本地的路径    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远程拷贝目录：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Wingdings" panose="05000000000000000000" pitchFamily="2" charset="2"/>
              <a:buChar char="l"/>
            </a:pP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scp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本地目录 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远程服务器用户名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远程服务器</a:t>
            </a: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指定拷贝到远程服务器的路径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Wingdings" panose="05000000000000000000" pitchFamily="2" charset="2"/>
              <a:buChar char="l"/>
            </a:pP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Wingdings" panose="05000000000000000000" pitchFamily="2" charset="2"/>
              <a:buChar char="l"/>
            </a:pP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scp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-r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服务器用户名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远程服务器</a:t>
            </a: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r>
              <a:rPr lang="en-US" altLang="zh-CN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</a:t>
            </a:r>
            <a:r>
              <a:rPr lang="zh-CN" altLang="en-US" sz="105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服务器目录 指定</a:t>
            </a:r>
            <a:r>
              <a:rPr lang="zh-CN" altLang="en-US" sz="105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拷贝到本地的路径</a:t>
            </a:r>
            <a:endParaRPr lang="en-US" altLang="zh-CN" sz="105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Wingdings" panose="05000000000000000000" pitchFamily="2" charset="2"/>
              <a:buChar char="l"/>
            </a:pP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Wingdings" panose="05000000000000000000" pitchFamily="2" charset="2"/>
              <a:buChar char="l"/>
            </a:pP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-r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表示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递归拷贝整个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825600" y="2108344"/>
            <a:ext cx="1571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scp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命令格式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远程登录、远程拷贝命令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scp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9830" y="2070075"/>
            <a:ext cx="4126226" cy="5760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2067112"/>
            <a:ext cx="2304256" cy="465934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825600" y="1559668"/>
            <a:ext cx="82108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远程拷贝文件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7" y="3096812"/>
            <a:ext cx="2453675" cy="515977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309" y="3075805"/>
            <a:ext cx="3542059" cy="1309523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远程登录、远程拷贝命令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scp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825600" y="1559668"/>
            <a:ext cx="82108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远程拷贝目录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592" y="2038807"/>
            <a:ext cx="4591421" cy="778835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372" y="2038807"/>
            <a:ext cx="2129945" cy="92319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98" y="3353274"/>
            <a:ext cx="2935238" cy="129210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078" y="3482328"/>
            <a:ext cx="4562075" cy="997155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远程登录、远程拷贝命令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FileZilla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825600" y="1741770"/>
            <a:ext cx="82108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FileZilla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是一个免费开源的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FTP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可以可视化方式上传和下载文件。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远程登录、远程拷贝命令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592" y="1622302"/>
            <a:ext cx="7560840" cy="332571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FileZilla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远程登录、远程拷贝命令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3888" y="1131590"/>
            <a:ext cx="4608512" cy="379298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FileZilla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远程登录、远程拷贝命令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592" y="1491630"/>
            <a:ext cx="7439893" cy="336245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FileZilla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查看文件内容命令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187624" y="1491630"/>
          <a:ext cx="6696744" cy="1973690"/>
        </p:xfrm>
        <a:graphic>
          <a:graphicData uri="http://schemas.openxmlformats.org/drawingml/2006/table">
            <a:tbl>
              <a:tblPr/>
              <a:tblGrid>
                <a:gridCol w="1947532"/>
                <a:gridCol w="4749212"/>
              </a:tblGrid>
              <a:tr h="5499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4745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cat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查看小型文件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  <a:tr h="4745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more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查看大型文件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  <a:tr h="4745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|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管道</a:t>
                      </a:r>
                      <a:r>
                        <a:rPr lang="zh-CN" altLang="en-US" sz="1050" dirty="0">
                          <a:solidFill>
                            <a:srgbClr val="26262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一个命令的输出可以通过管道做为另一个命令的输入，相当于一个容器。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</a:tbl>
          </a:graphicData>
        </a:graphic>
      </p:graphicFrame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1187624" y="3704133"/>
            <a:ext cx="1571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187624" y="4039417"/>
            <a:ext cx="770485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|(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管道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一般结合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命令使用，主要是分配查看终端显示内容。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远程登录、远程拷贝命令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592" y="1469893"/>
            <a:ext cx="7848872" cy="353936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FileZilla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远程登录、远程拷贝命令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知识要点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825600" y="1741770"/>
            <a:ext cx="82108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命令是远程登录主机电脑，相当于直接操作的是远程电脑。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825600" y="2167172"/>
            <a:ext cx="83184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scp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命令是可以把本机文件拷贝到远程主机，也可以把远程主机文件远程拷贝的本机，</a:t>
            </a:r>
            <a:r>
              <a:rPr lang="zh-CN" altLang="en-US" sz="105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</a:t>
            </a:r>
            <a:r>
              <a:rPr lang="zh-CN" altLang="en-US" sz="105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意：拷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贝文件夹需要加</a:t>
            </a:r>
            <a:r>
              <a:rPr lang="en-US" alt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-r</a:t>
            </a:r>
            <a:r>
              <a:rPr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选项。</a:t>
            </a:r>
            <a:endParaRPr lang="en-US" altLang="zh-CN" sz="105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825600" y="2592574"/>
            <a:ext cx="83184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大量的文件上传和下载可以通过可视化工具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FileZilla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来完成。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查看文件内容命令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7824" y="2427734"/>
            <a:ext cx="3438654" cy="1584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0.xml><?xml version="1.0" encoding="utf-8"?>
<p:tagLst xmlns:p="http://schemas.openxmlformats.org/presentationml/2006/main">
  <p:tag name="KSO_WM_UNIT_TABLE_BEAUTIFY" val="smartTable{abf8b81d-8267-43ab-a38b-17096d7911fc}"/>
</p:tagLst>
</file>

<file path=ppt/tags/tag1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4.xml><?xml version="1.0" encoding="utf-8"?>
<p:tagLst xmlns:p="http://schemas.openxmlformats.org/presentationml/2006/main">
  <p:tag name="KSO_WM_UNIT_TABLE_BEAUTIFY" val="smartTable{7b9a52d9-0f68-4161-8037-bd30043ea31d}"/>
</p:tagLst>
</file>

<file path=ppt/tags/tag1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6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7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8.xml><?xml version="1.0" encoding="utf-8"?>
<p:tagLst xmlns:p="http://schemas.openxmlformats.org/presentationml/2006/main">
  <p:tag name="KSO_WM_UNIT_TABLE_BEAUTIFY" val="smartTable{ce116170-bce4-4cb0-895b-8e9d9f48d810}"/>
</p:tagLst>
</file>

<file path=ppt/tags/tag19.xml><?xml version="1.0" encoding="utf-8"?>
<p:tagLst xmlns:p="http://schemas.openxmlformats.org/presentationml/2006/main">
  <p:tag name="KSO_WM_UNIT_TABLE_BEAUTIFY" val="smartTable{27699f97-7bb4-4a32-bb80-cb9a37c02b95}"/>
</p:tagLst>
</file>

<file path=ppt/tags/tag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0.xml><?xml version="1.0" encoding="utf-8"?>
<p:tagLst xmlns:p="http://schemas.openxmlformats.org/presentationml/2006/main">
  <p:tag name="KSO_WM_UNIT_TABLE_BEAUTIFY" val="smartTable{dc6160c7-ce23-443a-8bfe-533cb6c45af2}"/>
</p:tagLst>
</file>

<file path=ppt/tags/tag2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4.xml><?xml version="1.0" encoding="utf-8"?>
<p:tagLst xmlns:p="http://schemas.openxmlformats.org/presentationml/2006/main">
  <p:tag name="KSO_WM_UNIT_TABLE_BEAUTIFY" val="smartTable{c9ab0f33-0f04-4601-9003-b6c4c2372c97}"/>
</p:tagLst>
</file>

<file path=ppt/tags/tag25.xml><?xml version="1.0" encoding="utf-8"?>
<p:tagLst xmlns:p="http://schemas.openxmlformats.org/presentationml/2006/main">
  <p:tag name="KSO_WM_UNIT_TABLE_BEAUTIFY" val="smartTable{345b3aca-87d7-41f6-a5e5-68fbaa2b4753}"/>
</p:tagLst>
</file>

<file path=ppt/tags/tag26.xml><?xml version="1.0" encoding="utf-8"?>
<p:tagLst xmlns:p="http://schemas.openxmlformats.org/presentationml/2006/main">
  <p:tag name="KSO_WM_UNIT_TABLE_BEAUTIFY" val="smartTable{5ce3c55e-ad29-423f-9faf-92839e01c594}"/>
</p:tagLst>
</file>

<file path=ppt/tags/tag27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8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9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0.xml><?xml version="1.0" encoding="utf-8"?>
<p:tagLst xmlns:p="http://schemas.openxmlformats.org/presentationml/2006/main">
  <p:tag name="KSO_WM_UNIT_TABLE_BEAUTIFY" val="smartTable{3d77c55e-1b62-4d68-a090-8e674993c7e6}"/>
</p:tagLst>
</file>

<file path=ppt/tags/tag31.xml><?xml version="1.0" encoding="utf-8"?>
<p:tagLst xmlns:p="http://schemas.openxmlformats.org/presentationml/2006/main">
  <p:tag name="KSO_WM_UNIT_TABLE_BEAUTIFY" val="smartTable{bd93cbaa-ebb8-4634-91df-aeacae77a9f8}"/>
</p:tagLst>
</file>

<file path=ppt/tags/tag3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5.xml><?xml version="1.0" encoding="utf-8"?>
<p:tagLst xmlns:p="http://schemas.openxmlformats.org/presentationml/2006/main">
  <p:tag name="KSO_WM_UNIT_TABLE_BEAUTIFY" val="smartTable{e7e0833e-89a9-47bc-b5a9-0e67a04227c9}"/>
</p:tagLst>
</file>

<file path=ppt/tags/tag36.xml><?xml version="1.0" encoding="utf-8"?>
<p:tagLst xmlns:p="http://schemas.openxmlformats.org/presentationml/2006/main">
  <p:tag name="KSO_WM_UNIT_TABLE_BEAUTIFY" val="smartTable{5fbb7c1e-6f00-4577-90f7-d22cda303a1f}"/>
</p:tagLst>
</file>

<file path=ppt/tags/tag37.xml><?xml version="1.0" encoding="utf-8"?>
<p:tagLst xmlns:p="http://schemas.openxmlformats.org/presentationml/2006/main">
  <p:tag name="KSO_WM_UNIT_TABLE_BEAUTIFY" val="smartTable{cd0f14b2-b48e-477f-a6e3-880ed3d10b03}"/>
</p:tagLst>
</file>

<file path=ppt/tags/tag38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9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.xml><?xml version="1.0" encoding="utf-8"?>
<p:tagLst xmlns:p="http://schemas.openxmlformats.org/presentationml/2006/main">
  <p:tag name="KSO_WM_UNIT_TABLE_BEAUTIFY" val="smartTable{e3720284-b892-44c5-829c-656fa5ea6998}"/>
</p:tagLst>
</file>

<file path=ppt/tags/tag40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1.xml><?xml version="1.0" encoding="utf-8"?>
<p:tagLst xmlns:p="http://schemas.openxmlformats.org/presentationml/2006/main">
  <p:tag name="KSO_WM_UNIT_TABLE_BEAUTIFY" val="smartTable{35b65152-ad97-4e9d-b9fa-6d6a9db64d3a}"/>
</p:tagLst>
</file>

<file path=ppt/tags/tag42.xml><?xml version="1.0" encoding="utf-8"?>
<p:tagLst xmlns:p="http://schemas.openxmlformats.org/presentationml/2006/main">
  <p:tag name="KSO_WM_UNIT_TABLE_BEAUTIFY" val="smartTable{c58884bd-2d53-4a02-8370-5a29a0bf1b42}"/>
</p:tagLst>
</file>

<file path=ppt/tags/tag4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6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7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8.xml><?xml version="1.0" encoding="utf-8"?>
<p:tagLst xmlns:p="http://schemas.openxmlformats.org/presentationml/2006/main">
  <p:tag name="KSO_WM_UNIT_TABLE_BEAUTIFY" val="smartTable{78e96e1a-33cc-40c1-9820-f701bb08623f}"/>
</p:tagLst>
</file>

<file path=ppt/tags/tag9.xml><?xml version="1.0" encoding="utf-8"?>
<p:tagLst xmlns:p="http://schemas.openxmlformats.org/presentationml/2006/main">
  <p:tag name="KSO_WM_UNIT_TABLE_BEAUTIFY" val="smartTable{d799cff9-b2db-4a11-a022-97689570701c}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889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5318</Words>
  <Application>WPS 演示</Application>
  <PresentationFormat>全屏显示(16:9)</PresentationFormat>
  <Paragraphs>961</Paragraphs>
  <Slides>82</Slides>
  <Notes>0</Notes>
  <HiddenSlides>33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82</vt:i4>
      </vt:variant>
    </vt:vector>
  </HeadingPairs>
  <TitlesOfParts>
    <vt:vector size="94" baseType="lpstr">
      <vt:lpstr>Arial</vt:lpstr>
      <vt:lpstr>宋体</vt:lpstr>
      <vt:lpstr>Wingdings</vt:lpstr>
      <vt:lpstr>Calibri</vt:lpstr>
      <vt:lpstr>黑体</vt:lpstr>
      <vt:lpstr>Segoe UI</vt:lpstr>
      <vt:lpstr>微软雅黑</vt:lpstr>
      <vt:lpstr>Arial Unicode MS</vt:lpstr>
      <vt:lpstr>1_自定义设计方案</vt:lpstr>
      <vt:lpstr>自定义设计方案</vt:lpstr>
      <vt:lpstr>3_自定义设计方案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lastModifiedBy>WPS_1528076606</cp:lastModifiedBy>
  <cp:revision>1420</cp:revision>
  <dcterms:created xsi:type="dcterms:W3CDTF">2015-06-29T07:19:00Z</dcterms:created>
  <dcterms:modified xsi:type="dcterms:W3CDTF">2021-01-04T03:55:47Z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2052-11.1.0.9991</vt:lpwstr>
  </property>
</Properties>
</file>